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embeddedFontLst>
    <p:embeddedFont>
      <p:font typeface="Julius Sans One"/>
      <p:regular r:id="rId27"/>
    </p:embeddedFont>
    <p:embeddedFont>
      <p:font typeface="Average"/>
      <p:regular r:id="rId28"/>
    </p:embeddedFont>
    <p:embeddedFont>
      <p:font typeface="Playfair Display SC"/>
      <p:regular r:id="rId29"/>
      <p:bold r:id="rId30"/>
      <p:italic r:id="rId31"/>
      <p:boldItalic r:id="rId32"/>
    </p:embeddedFont>
    <p:embeddedFont>
      <p:font typeface="Oswald"/>
      <p:regular r:id="rId33"/>
      <p:bold r:id="rId34"/>
    </p:embeddedFont>
    <p:embeddedFont>
      <p:font typeface="Cabin Condensed"/>
      <p:regular r:id="rId35"/>
      <p:bold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Average-regular.fntdata"/><Relationship Id="rId27" Type="http://schemas.openxmlformats.org/officeDocument/2006/relationships/font" Target="fonts/JuliusSansOn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layfairDisplaySC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layfairDisplaySC-italic.fntdata"/><Relationship Id="rId30" Type="http://schemas.openxmlformats.org/officeDocument/2006/relationships/font" Target="fonts/PlayfairDisplaySC-bold.fntdata"/><Relationship Id="rId11" Type="http://schemas.openxmlformats.org/officeDocument/2006/relationships/slide" Target="slides/slide7.xml"/><Relationship Id="rId33" Type="http://schemas.openxmlformats.org/officeDocument/2006/relationships/font" Target="fonts/Oswald-regular.fntdata"/><Relationship Id="rId10" Type="http://schemas.openxmlformats.org/officeDocument/2006/relationships/slide" Target="slides/slide6.xml"/><Relationship Id="rId32" Type="http://schemas.openxmlformats.org/officeDocument/2006/relationships/font" Target="fonts/PlayfairDisplaySC-boldItalic.fntdata"/><Relationship Id="rId13" Type="http://schemas.openxmlformats.org/officeDocument/2006/relationships/slide" Target="slides/slide9.xml"/><Relationship Id="rId35" Type="http://schemas.openxmlformats.org/officeDocument/2006/relationships/font" Target="fonts/CabinCondensed-regular.fntdata"/><Relationship Id="rId12" Type="http://schemas.openxmlformats.org/officeDocument/2006/relationships/slide" Target="slides/slide8.xml"/><Relationship Id="rId34" Type="http://schemas.openxmlformats.org/officeDocument/2006/relationships/font" Target="fonts/Oswald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schemas.openxmlformats.org/officeDocument/2006/relationships/font" Target="fonts/CabinCondensed-bold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Mike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Mike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800"/>
            </a:lvl1pPr>
            <a:lvl2pPr lvl="1" rtl="0" algn="ctr">
              <a:spcBef>
                <a:spcPts val="0"/>
              </a:spcBef>
              <a:buSzPct val="100000"/>
              <a:defRPr sz="4800"/>
            </a:lvl2pPr>
            <a:lvl3pPr lvl="2" rtl="0" algn="ctr">
              <a:spcBef>
                <a:spcPts val="0"/>
              </a:spcBef>
              <a:buSzPct val="100000"/>
              <a:defRPr sz="4800"/>
            </a:lvl3pPr>
            <a:lvl4pPr lvl="3" rtl="0" algn="ctr">
              <a:spcBef>
                <a:spcPts val="0"/>
              </a:spcBef>
              <a:buSzPct val="100000"/>
              <a:defRPr sz="4800"/>
            </a:lvl4pPr>
            <a:lvl5pPr lvl="4" rtl="0" algn="ctr">
              <a:spcBef>
                <a:spcPts val="0"/>
              </a:spcBef>
              <a:buSzPct val="100000"/>
              <a:defRPr sz="4800"/>
            </a:lvl5pPr>
            <a:lvl6pPr lvl="5" rtl="0" algn="ctr">
              <a:spcBef>
                <a:spcPts val="0"/>
              </a:spcBef>
              <a:buSzPct val="100000"/>
              <a:defRPr sz="4800"/>
            </a:lvl6pPr>
            <a:lvl7pPr lvl="6" rtl="0" algn="ctr">
              <a:spcBef>
                <a:spcPts val="0"/>
              </a:spcBef>
              <a:buSzPct val="100000"/>
              <a:defRPr sz="4800"/>
            </a:lvl7pPr>
            <a:lvl8pPr lvl="7" rtl="0" algn="ctr">
              <a:spcBef>
                <a:spcPts val="0"/>
              </a:spcBef>
              <a:buSzPct val="100000"/>
              <a:defRPr sz="4800"/>
            </a:lvl8pPr>
            <a:lvl9pPr lvl="8"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12000"/>
            </a:lvl1pPr>
            <a:lvl2pPr lvl="1" rtl="0" algn="ctr">
              <a:spcBef>
                <a:spcPts val="0"/>
              </a:spcBef>
              <a:buSzPct val="100000"/>
              <a:defRPr sz="12000"/>
            </a:lvl2pPr>
            <a:lvl3pPr lvl="2" rtl="0" algn="ctr">
              <a:spcBef>
                <a:spcPts val="0"/>
              </a:spcBef>
              <a:buSzPct val="100000"/>
              <a:defRPr sz="12000"/>
            </a:lvl3pPr>
            <a:lvl4pPr lvl="3" rtl="0" algn="ctr">
              <a:spcBef>
                <a:spcPts val="0"/>
              </a:spcBef>
              <a:buSzPct val="100000"/>
              <a:defRPr sz="12000"/>
            </a:lvl4pPr>
            <a:lvl5pPr lvl="4" rtl="0" algn="ctr">
              <a:spcBef>
                <a:spcPts val="0"/>
              </a:spcBef>
              <a:buSzPct val="100000"/>
              <a:defRPr sz="12000"/>
            </a:lvl5pPr>
            <a:lvl6pPr lvl="5" rtl="0" algn="ctr">
              <a:spcBef>
                <a:spcPts val="0"/>
              </a:spcBef>
              <a:buSzPct val="100000"/>
              <a:defRPr sz="12000"/>
            </a:lvl6pPr>
            <a:lvl7pPr lvl="6" rtl="0" algn="ctr">
              <a:spcBef>
                <a:spcPts val="0"/>
              </a:spcBef>
              <a:buSzPct val="100000"/>
              <a:defRPr sz="12000"/>
            </a:lvl7pPr>
            <a:lvl8pPr lvl="7" rtl="0" algn="ctr">
              <a:spcBef>
                <a:spcPts val="0"/>
              </a:spcBef>
              <a:buSzPct val="100000"/>
              <a:defRPr sz="12000"/>
            </a:lvl8pPr>
            <a:lvl9pPr lvl="8"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3600"/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Relationship Id="rId4" Type="http://schemas.openxmlformats.org/officeDocument/2006/relationships/image" Target="../media/image12.jpg"/><Relationship Id="rId5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Relationship Id="rId4" Type="http://schemas.openxmlformats.org/officeDocument/2006/relationships/image" Target="../media/image13.png"/><Relationship Id="rId5" Type="http://schemas.openxmlformats.org/officeDocument/2006/relationships/image" Target="../media/image1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20.png"/><Relationship Id="rId5" Type="http://schemas.openxmlformats.org/officeDocument/2006/relationships/image" Target="../media/image18.png"/><Relationship Id="rId6" Type="http://schemas.openxmlformats.org/officeDocument/2006/relationships/image" Target="../media/image2.jpg"/><Relationship Id="rId7" Type="http://schemas.openxmlformats.org/officeDocument/2006/relationships/image" Target="../media/image1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youtube.com/v/TnABERovYt4" TargetMode="External"/><Relationship Id="rId4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jpg"/><Relationship Id="rId4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4294967295" type="ctrTitle"/>
          </p:nvPr>
        </p:nvSpPr>
        <p:spPr>
          <a:xfrm>
            <a:off x="113950" y="1881050"/>
            <a:ext cx="8964300" cy="800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lvl="0" marL="457200" rtl="0">
              <a:spcBef>
                <a:spcPts val="0"/>
              </a:spcBef>
              <a:buNone/>
            </a:pPr>
            <a:r>
              <a:rPr b="1" lang="en" sz="3800">
                <a:latin typeface="Playfair Display SC"/>
                <a:ea typeface="Playfair Display SC"/>
                <a:cs typeface="Playfair Display SC"/>
                <a:sym typeface="Playfair Display SC"/>
              </a:rPr>
              <a:t>Breastfeeding Flow Meter</a:t>
            </a:r>
          </a:p>
        </p:txBody>
      </p:sp>
      <p:sp>
        <p:nvSpPr>
          <p:cNvPr id="60" name="Shape 60"/>
          <p:cNvSpPr txBox="1"/>
          <p:nvPr>
            <p:ph idx="4294967295" type="subTitle"/>
          </p:nvPr>
        </p:nvSpPr>
        <p:spPr>
          <a:xfrm>
            <a:off x="3149500" y="594850"/>
            <a:ext cx="2854800" cy="382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b="1" lang="en" sz="2600">
                <a:solidFill>
                  <a:srgbClr val="FFFFFF"/>
                </a:solidFill>
                <a:latin typeface="Playfair Display SC"/>
                <a:ea typeface="Playfair Display SC"/>
                <a:cs typeface="Playfair Display SC"/>
                <a:sym typeface="Playfair Display SC"/>
              </a:rPr>
              <a:t>Team  May1726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Existing Technologies 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Breast pumps and milk logging apps-  Long lengthy process and puts stress on mother. </a:t>
            </a:r>
          </a:p>
          <a:p>
            <a:pPr indent="-228600" lvl="0" marL="45720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Milksense- measures changes in the milk alveoli in order to determine the amount of milk the baby receives from the breast, by tracing changes in tetra-wire capacitance and resistance of the tissue before and after breastfeeding.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5274" y="2824587"/>
            <a:ext cx="4530450" cy="226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8415900" y="4727325"/>
            <a:ext cx="416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9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825" y="2795949"/>
            <a:ext cx="3575450" cy="232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Comparison to Existing Products 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311700" y="1152475"/>
            <a:ext cx="8520600" cy="2448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One device, less confusion / ease of use!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Mobile, Concealable, Washable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Real-time measuring: measures the actual amount of milk the baby consumes.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No need for calibration: immediate accurate use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Enhance and prolong the breastfeeding experience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>
                <a:solidFill>
                  <a:srgbClr val="FFFFFF"/>
                </a:solidFill>
              </a:rPr>
              <a:t>Not dependent on  mother's size,  depth of tissue, BMI, etc. </a:t>
            </a:r>
            <a:br>
              <a:rPr lang="en"/>
            </a:br>
            <a:br>
              <a:rPr lang="en"/>
            </a:br>
            <a:br>
              <a:rPr lang="en"/>
            </a:br>
          </a:p>
        </p:txBody>
      </p:sp>
      <p:sp>
        <p:nvSpPr>
          <p:cNvPr id="157" name="Shape 157"/>
          <p:cNvSpPr txBox="1"/>
          <p:nvPr/>
        </p:nvSpPr>
        <p:spPr>
          <a:xfrm>
            <a:off x="8415900" y="4727325"/>
            <a:ext cx="416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Project Milestones &amp; Schedule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311700" y="1152475"/>
            <a:ext cx="38598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Semester 1: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</a:pPr>
            <a:r>
              <a:rPr lang="en" sz="1200">
                <a:solidFill>
                  <a:srgbClr val="FFFFFF"/>
                </a:solidFill>
              </a:rPr>
              <a:t>Determine optimum method of measuring flow: 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Optical Sensors.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</a:pPr>
            <a:r>
              <a:rPr lang="en" sz="1200">
                <a:solidFill>
                  <a:srgbClr val="FFFFFF"/>
                </a:solidFill>
              </a:rPr>
              <a:t>Develop initial design of the flowmeter and mobile app template.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</a:pPr>
            <a:r>
              <a:rPr lang="en" sz="1200">
                <a:solidFill>
                  <a:srgbClr val="FFFFFF"/>
                </a:solidFill>
              </a:rPr>
              <a:t>Write the program of mobile app.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</a:pPr>
            <a:r>
              <a:rPr lang="en" sz="1200">
                <a:solidFill>
                  <a:srgbClr val="FFFFFF"/>
                </a:solidFill>
              </a:rPr>
              <a:t>Research, find, and order hardware components.</a:t>
            </a:r>
          </a:p>
          <a:p>
            <a:pPr indent="-304800" lvl="1" marL="9144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>
                <a:solidFill>
                  <a:srgbClr val="FFFFFF"/>
                </a:solidFill>
              </a:rPr>
              <a:t>Vishay LEDs &amp; ambient light sensors 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</a:pPr>
            <a:r>
              <a:rPr lang="en" sz="1200">
                <a:solidFill>
                  <a:srgbClr val="FFFFFF"/>
                </a:solidFill>
              </a:rPr>
              <a:t>Begin testing of the ambient light sensor.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Winter Break: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AutoNum type="arabicPeriod"/>
            </a:pPr>
            <a:r>
              <a:rPr lang="en">
                <a:solidFill>
                  <a:srgbClr val="FFFFFF"/>
                </a:solidFill>
              </a:rPr>
              <a:t>Designed a flex PCB.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64" name="Shape 16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Semester 2: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</a:pPr>
            <a:r>
              <a:rPr lang="en" sz="1200">
                <a:solidFill>
                  <a:srgbClr val="FFFFFF"/>
                </a:solidFill>
              </a:rPr>
              <a:t>Construct Prototype of flowmeter.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</a:pPr>
            <a:r>
              <a:rPr lang="en" sz="1200">
                <a:solidFill>
                  <a:srgbClr val="FFFFFF"/>
                </a:solidFill>
              </a:rPr>
              <a:t> Test flowmeter prototype.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</a:pPr>
            <a:r>
              <a:rPr lang="en" sz="1200">
                <a:solidFill>
                  <a:srgbClr val="FFFFFF"/>
                </a:solidFill>
              </a:rPr>
              <a:t>Calculate regression equation relating measured light intensity to rate of flow.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</a:pPr>
            <a:r>
              <a:rPr lang="en" sz="1200">
                <a:solidFill>
                  <a:srgbClr val="FFFFFF"/>
                </a:solidFill>
              </a:rPr>
              <a:t>Design and implement bluetooth transmitting communication.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</a:pPr>
            <a:r>
              <a:rPr lang="en" sz="1200">
                <a:solidFill>
                  <a:srgbClr val="FFFFFF"/>
                </a:solidFill>
              </a:rPr>
              <a:t>Test communication between the flowmeter and mobile app.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x="8415900" y="4727325"/>
            <a:ext cx="416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11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2806175" y="1815950"/>
            <a:ext cx="36144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/>
              <a:t>SYSTEM DESIGN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0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Functional Decomposition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7875" y="1823574"/>
            <a:ext cx="1410999" cy="11010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Shape 177"/>
          <p:cNvCxnSpPr/>
          <p:nvPr/>
        </p:nvCxnSpPr>
        <p:spPr>
          <a:xfrm>
            <a:off x="4643075" y="1406575"/>
            <a:ext cx="26130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78" name="Shape 178"/>
          <p:cNvCxnSpPr/>
          <p:nvPr/>
        </p:nvCxnSpPr>
        <p:spPr>
          <a:xfrm>
            <a:off x="2333375" y="1406575"/>
            <a:ext cx="0" cy="34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79" name="Shape 179"/>
          <p:cNvCxnSpPr/>
          <p:nvPr/>
        </p:nvCxnSpPr>
        <p:spPr>
          <a:xfrm>
            <a:off x="7256075" y="1406575"/>
            <a:ext cx="0" cy="34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80" name="Shape 180"/>
          <p:cNvPicPr preferRelativeResize="0"/>
          <p:nvPr/>
        </p:nvPicPr>
        <p:blipFill rotWithShape="1">
          <a:blip r:embed="rId4">
            <a:alphaModFix/>
          </a:blip>
          <a:srcRect b="0" l="19788" r="55939" t="0"/>
          <a:stretch/>
        </p:blipFill>
        <p:spPr>
          <a:xfrm>
            <a:off x="6928075" y="1747374"/>
            <a:ext cx="655999" cy="1246075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81" name="Shape 1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7309" y="2547850"/>
            <a:ext cx="332333" cy="445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Shape 182"/>
          <p:cNvCxnSpPr/>
          <p:nvPr/>
        </p:nvCxnSpPr>
        <p:spPr>
          <a:xfrm>
            <a:off x="3283600" y="2377500"/>
            <a:ext cx="3315300" cy="102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83" name="Shape 183"/>
          <p:cNvSpPr txBox="1"/>
          <p:nvPr/>
        </p:nvSpPr>
        <p:spPr>
          <a:xfrm>
            <a:off x="3170875" y="1855850"/>
            <a:ext cx="36252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       </a:t>
            </a:r>
            <a:r>
              <a:rPr b="1" i="1" lang="en" sz="15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Unsigned Flow Rate </a:t>
            </a:r>
            <a:r>
              <a:rPr b="1" lang="en" sz="15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sent via Bluetooth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5005175" y="3333650"/>
            <a:ext cx="39489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80000"/>
              <a:buFont typeface="Cabin Condensed"/>
              <a:buChar char="-"/>
            </a:pPr>
            <a:r>
              <a:rPr lang="en" sz="15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The bluetooth on the app receives  </a:t>
            </a:r>
            <a:r>
              <a:rPr i="1" lang="en" sz="15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Unsigned Flow Rate </a:t>
            </a:r>
            <a:r>
              <a:rPr lang="en" sz="15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in a byte array as the flow of milk. 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t/>
            </a:r>
            <a:endParaRPr sz="15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457200" lvl="0" rtl="0">
              <a:spcBef>
                <a:spcPts val="0"/>
              </a:spcBef>
              <a:buNone/>
            </a:pPr>
            <a:r>
              <a:rPr lang="en" sz="15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Based on the the formula</a:t>
            </a:r>
          </a:p>
          <a:p>
            <a:pPr indent="-32385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verage"/>
              <a:buChar char="-"/>
            </a:pPr>
            <a:r>
              <a:rPr lang="en" sz="15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V= Flow*Time , we evaluate the volume of milk consumed so far.</a:t>
            </a:r>
          </a:p>
        </p:txBody>
      </p:sp>
      <p:sp>
        <p:nvSpPr>
          <p:cNvPr id="185" name="Shape 185"/>
          <p:cNvSpPr/>
          <p:nvPr/>
        </p:nvSpPr>
        <p:spPr>
          <a:xfrm rot="-2255163">
            <a:off x="2576162" y="2576594"/>
            <a:ext cx="120009" cy="83884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7183021" y="2057875"/>
            <a:ext cx="146124" cy="572723"/>
          </a:xfrm>
          <a:prstGeom prst="flowChartTerminator">
            <a:avLst/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 txBox="1"/>
          <p:nvPr/>
        </p:nvSpPr>
        <p:spPr>
          <a:xfrm>
            <a:off x="-40825" y="3428450"/>
            <a:ext cx="5046000" cy="1639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2385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verage"/>
              <a:buChar char="-"/>
            </a:pPr>
            <a:r>
              <a:rPr b="1" lang="en" sz="15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Light intensity:       16 bits value reads by Light  sensor</a:t>
            </a:r>
          </a:p>
          <a:p>
            <a:pPr indent="-32385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verage"/>
              <a:buChar char="-"/>
            </a:pPr>
            <a:r>
              <a:rPr b="1" lang="en" sz="15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Float Flow Rate  :  -2.111*log(Light intensity)+11.537</a:t>
            </a:r>
          </a:p>
          <a:p>
            <a:pPr indent="-32385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verage"/>
              <a:buChar char="-"/>
            </a:pPr>
            <a:r>
              <a:rPr i="1" lang="en" sz="15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Unsigned Flow Rate</a:t>
            </a:r>
            <a:r>
              <a:rPr b="1" lang="en" sz="15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 : Flow Rate was casted and copy into a byte array of size 1 and sent via Bluetooth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8415900" y="4727325"/>
            <a:ext cx="416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12</a:t>
            </a:r>
          </a:p>
        </p:txBody>
      </p:sp>
      <p:cxnSp>
        <p:nvCxnSpPr>
          <p:cNvPr id="189" name="Shape 189"/>
          <p:cNvCxnSpPr/>
          <p:nvPr/>
        </p:nvCxnSpPr>
        <p:spPr>
          <a:xfrm>
            <a:off x="2333375" y="1406575"/>
            <a:ext cx="26130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Detailed Design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Flowmeter: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</a:pPr>
            <a:r>
              <a:rPr lang="en" sz="1200">
                <a:solidFill>
                  <a:srgbClr val="FFFFFF"/>
                </a:solidFill>
              </a:rPr>
              <a:t>Optical Sensing Ring:</a:t>
            </a:r>
          </a:p>
          <a:p>
            <a:pPr indent="-304800" lvl="1" marL="914400" rtl="0">
              <a:spcBef>
                <a:spcPts val="0"/>
              </a:spcBef>
              <a:buClr>
                <a:srgbClr val="FFFFFF"/>
              </a:buClr>
              <a:buSzPct val="100000"/>
              <a:buAutoNum type="alphaLcPeriod"/>
            </a:pPr>
            <a:r>
              <a:rPr lang="en" sz="1200">
                <a:solidFill>
                  <a:srgbClr val="FFFFFF"/>
                </a:solidFill>
              </a:rPr>
              <a:t>A LED and light sensor pair along the perimeter of the ring.</a:t>
            </a:r>
          </a:p>
          <a:p>
            <a:pPr indent="-304800" lvl="2" marL="1371600" rtl="0">
              <a:spcBef>
                <a:spcPts val="0"/>
              </a:spcBef>
              <a:buClr>
                <a:srgbClr val="FFFFFF"/>
              </a:buClr>
              <a:buSzPct val="100000"/>
              <a:buAutoNum type="romanLcPeriod"/>
            </a:pPr>
            <a:r>
              <a:rPr lang="en" sz="1200">
                <a:solidFill>
                  <a:srgbClr val="FFFFFF"/>
                </a:solidFill>
              </a:rPr>
              <a:t>Ambient light sensor: Vishay Semiconductors’ VEML 6030. 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</a:pPr>
            <a:r>
              <a:rPr lang="en" sz="1200">
                <a:solidFill>
                  <a:srgbClr val="FFFFFF"/>
                </a:solidFill>
              </a:rPr>
              <a:t>Flexible PCB:</a:t>
            </a:r>
          </a:p>
          <a:p>
            <a:pPr indent="-304800" lvl="1" marL="914400" rtl="0">
              <a:spcBef>
                <a:spcPts val="0"/>
              </a:spcBef>
              <a:buClr>
                <a:srgbClr val="FFFFFF"/>
              </a:buClr>
              <a:buSzPct val="100000"/>
              <a:buAutoNum type="alphaLcPeriod"/>
            </a:pPr>
            <a:r>
              <a:rPr lang="en" sz="1200">
                <a:solidFill>
                  <a:srgbClr val="FFFFFF"/>
                </a:solidFill>
              </a:rPr>
              <a:t>This board control the functionalities of the flowmeter.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</a:pPr>
            <a:r>
              <a:rPr lang="en" sz="1200">
                <a:solidFill>
                  <a:srgbClr val="FFFFFF"/>
                </a:solidFill>
              </a:rPr>
              <a:t>Bluetooth Transmitter:</a:t>
            </a:r>
          </a:p>
          <a:p>
            <a:pPr indent="-304800" lvl="1" marL="914400" rtl="0">
              <a:spcBef>
                <a:spcPts val="0"/>
              </a:spcBef>
              <a:buClr>
                <a:srgbClr val="FFFFFF"/>
              </a:buClr>
              <a:buSzPct val="100000"/>
              <a:buAutoNum type="alphaLcPeriod"/>
            </a:pPr>
            <a:r>
              <a:rPr lang="en" sz="1200">
                <a:solidFill>
                  <a:srgbClr val="FFFFFF"/>
                </a:solidFill>
              </a:rPr>
              <a:t>a bluetooth module will enable communication between the flowmeter and the mobile app.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</a:pPr>
            <a:r>
              <a:rPr lang="en" sz="1200">
                <a:solidFill>
                  <a:srgbClr val="FFFFFF"/>
                </a:solidFill>
              </a:rPr>
              <a:t>Lithium Battery: </a:t>
            </a:r>
          </a:p>
          <a:p>
            <a:pPr indent="-304800" lvl="1" marL="914400" rtl="0">
              <a:spcBef>
                <a:spcPts val="0"/>
              </a:spcBef>
              <a:buClr>
                <a:srgbClr val="FFFFFF"/>
              </a:buClr>
              <a:buSzPct val="100000"/>
              <a:buAutoNum type="alphaLcPeriod"/>
            </a:pPr>
            <a:r>
              <a:rPr lang="en" sz="1200">
                <a:solidFill>
                  <a:srgbClr val="FFFFFF"/>
                </a:solidFill>
              </a:rPr>
              <a:t>Will supply voltage to the flowmeter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96" name="Shape 196"/>
          <p:cNvSpPr txBox="1"/>
          <p:nvPr/>
        </p:nvSpPr>
        <p:spPr>
          <a:xfrm>
            <a:off x="8415900" y="4727325"/>
            <a:ext cx="416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13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HW/SW/Technology Platform used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735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500">
                <a:solidFill>
                  <a:srgbClr val="FFFFFF"/>
                </a:solidFill>
              </a:rPr>
              <a:t>Hardware</a:t>
            </a:r>
          </a:p>
          <a:p>
            <a:pPr indent="-323850" lvl="1" marL="9144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500">
                <a:solidFill>
                  <a:srgbClr val="FFFFFF"/>
                </a:solidFill>
              </a:rPr>
              <a:t>Vishay Light Sensor VEML 6030 </a:t>
            </a:r>
          </a:p>
          <a:p>
            <a:pPr indent="-323850" lvl="1" marL="9144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500">
                <a:solidFill>
                  <a:srgbClr val="FFFFFF"/>
                </a:solidFill>
              </a:rPr>
              <a:t>Arduino</a:t>
            </a:r>
          </a:p>
          <a:p>
            <a:pPr indent="-38735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500">
                <a:solidFill>
                  <a:srgbClr val="FFFFFF"/>
                </a:solidFill>
              </a:rPr>
              <a:t>Software</a:t>
            </a:r>
          </a:p>
          <a:p>
            <a:pPr indent="-323850" lvl="1" marL="9144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500">
                <a:solidFill>
                  <a:srgbClr val="FFFFFF"/>
                </a:solidFill>
              </a:rPr>
              <a:t>Android Studio</a:t>
            </a:r>
          </a:p>
          <a:p>
            <a:pPr indent="-323850" lvl="1" marL="9144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500">
                <a:solidFill>
                  <a:srgbClr val="FFFFFF"/>
                </a:solidFill>
              </a:rPr>
              <a:t>FaceBook API</a:t>
            </a:r>
          </a:p>
          <a:p>
            <a:pPr indent="-323850" lvl="1" marL="9144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500">
                <a:solidFill>
                  <a:srgbClr val="FFFFFF"/>
                </a:solidFill>
              </a:rPr>
              <a:t>Bluetooth API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8415900" y="4727325"/>
            <a:ext cx="416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14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Test Plan – simulation, what tests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311700" y="1389600"/>
            <a:ext cx="2808000" cy="294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800">
                <a:solidFill>
                  <a:srgbClr val="FFFFFF"/>
                </a:solidFill>
              </a:rPr>
              <a:t>VEML6030 Demo Board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Equipped with ambient light sensor software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800">
                <a:solidFill>
                  <a:srgbClr val="FFFFFF"/>
                </a:solidFill>
              </a:rPr>
              <a:t>16-bits correspond to light values (ALS)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Convert to Lux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800">
                <a:solidFill>
                  <a:srgbClr val="FFFFFF"/>
                </a:solidFill>
              </a:rPr>
              <a:t>Use binary values to detect flow in software.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testing_demo_board.jpg"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6125" y="555587"/>
            <a:ext cx="2314823" cy="12653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moboard.jpg" id="211" name="Shape 2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1301" y="555600"/>
            <a:ext cx="2314823" cy="1302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lk_constant&amp;roomlit2.png" id="212" name="Shape 2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1300" y="1857700"/>
            <a:ext cx="4678025" cy="294774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/>
        </p:nvSpPr>
        <p:spPr>
          <a:xfrm>
            <a:off x="8588800" y="4803525"/>
            <a:ext cx="5553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1</a:t>
            </a:r>
            <a:r>
              <a:rPr lang="en">
                <a:solidFill>
                  <a:srgbClr val="FFFFFF"/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Testing (continued)</a:t>
            </a:r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311700" y="1278925"/>
            <a:ext cx="3156600" cy="3290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3F3F3"/>
                </a:solidFill>
              </a:rPr>
              <a:t>Hardware Testing:</a:t>
            </a:r>
          </a:p>
          <a:p>
            <a:pPr indent="-342900" lvl="0" marL="457200" rtl="0">
              <a:spcBef>
                <a:spcPts val="0"/>
              </a:spcBef>
              <a:buClr>
                <a:srgbClr val="F3F3F3"/>
              </a:buClr>
              <a:buSzPct val="100000"/>
            </a:pPr>
            <a:r>
              <a:rPr lang="en" sz="1800">
                <a:solidFill>
                  <a:srgbClr val="F3F3F3"/>
                </a:solidFill>
              </a:rPr>
              <a:t>Recorded Lux values at specific Flow rates using the hardware setup and a testing program.</a:t>
            </a:r>
          </a:p>
          <a:p>
            <a:pPr indent="-342900" lvl="0" marL="457200" rtl="0">
              <a:spcBef>
                <a:spcPts val="0"/>
              </a:spcBef>
              <a:buClr>
                <a:srgbClr val="F3F3F3"/>
              </a:buClr>
              <a:buSzPct val="100000"/>
            </a:pPr>
            <a:r>
              <a:rPr lang="en" sz="1800">
                <a:solidFill>
                  <a:srgbClr val="F3F3F3"/>
                </a:solidFill>
              </a:rPr>
              <a:t>Used a logarithmic fit: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400">
                <a:solidFill>
                  <a:srgbClr val="F3F3F3"/>
                </a:solidFill>
              </a:rPr>
              <a:t>Y = Flow Rate=-2.111*log(ALS)+11.537</a:t>
            </a:r>
          </a:p>
        </p:txBody>
      </p:sp>
      <p:pic>
        <p:nvPicPr>
          <p:cNvPr descr="20161202_175856.jpg"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0950" y="2517025"/>
            <a:ext cx="3080030" cy="2371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0574" y="128925"/>
            <a:ext cx="5326850" cy="2279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7006" y="2517025"/>
            <a:ext cx="2152743" cy="23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311700" y="555600"/>
            <a:ext cx="7475400" cy="562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/>
              <a:t>Prototype Implementations or Basic building block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311700" y="811950"/>
            <a:ext cx="2808000" cy="386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800">
                <a:solidFill>
                  <a:srgbClr val="FFFFFF"/>
                </a:solidFill>
              </a:rPr>
              <a:t>The prototype consists of a flexible “I” shaped PCB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800">
                <a:solidFill>
                  <a:srgbClr val="FFFFFF"/>
                </a:solidFill>
              </a:rPr>
              <a:t>The “I” shaped board cups around the mother’s breast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800">
                <a:solidFill>
                  <a:srgbClr val="FFFFFF"/>
                </a:solidFill>
              </a:rPr>
              <a:t>Top half: VEML6030 sensor and green LED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800">
                <a:solidFill>
                  <a:srgbClr val="FFFFFF"/>
                </a:solidFill>
              </a:rPr>
              <a:t>Bottom half: power/setup components and header connectors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8588800" y="4803525"/>
            <a:ext cx="5553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16</a:t>
            </a:r>
          </a:p>
        </p:txBody>
      </p:sp>
      <p:pic>
        <p:nvPicPr>
          <p:cNvPr descr="Ultiboard(Design3)_Image2.png"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1375" y="1117800"/>
            <a:ext cx="5522624" cy="356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Team Members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9650" y="1359399"/>
            <a:ext cx="1230467" cy="153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1900" y="1350124"/>
            <a:ext cx="1464861" cy="153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25" y="1350124"/>
            <a:ext cx="1499899" cy="153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12300" y="3065350"/>
            <a:ext cx="1703400" cy="15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Team Leader:</a:t>
            </a:r>
          </a:p>
          <a:p>
            <a:pPr lvl="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7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Chukwudike    C-Madu</a:t>
            </a:r>
          </a:p>
          <a:p>
            <a:pPr lvl="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7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    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1718250" y="2958375"/>
            <a:ext cx="1500000" cy="16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7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Webmaster:   Michael  Brumfield</a:t>
            </a:r>
          </a:p>
          <a:p>
            <a:pPr indent="0" lvl="0" marL="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7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3440050" y="2912950"/>
            <a:ext cx="1780800" cy="16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7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Key Concepts:  Boris Ndoutoume</a:t>
            </a:r>
          </a:p>
          <a:p>
            <a:pPr indent="457200" lvl="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7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 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5319225" y="2915350"/>
            <a:ext cx="1843500" cy="16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7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Key Concepts:  </a:t>
            </a:r>
            <a:r>
              <a:rPr lang="en" sz="17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Daryck Brown</a:t>
            </a:r>
          </a:p>
          <a:p>
            <a:pPr indent="0" lvl="0" marL="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7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 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7097600" y="2915350"/>
            <a:ext cx="2234400" cy="16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Communications:</a:t>
            </a:r>
            <a:r>
              <a:rPr lang="en" sz="17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 </a:t>
            </a:r>
            <a:r>
              <a:rPr lang="en" sz="17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  </a:t>
            </a:r>
            <a:r>
              <a:rPr lang="en" sz="17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Richard Millan</a:t>
            </a:r>
            <a:r>
              <a:rPr lang="en" sz="17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  </a:t>
            </a: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6">
            <a:alphaModFix/>
          </a:blip>
          <a:srcRect b="52533" l="30820" r="38531" t="17680"/>
          <a:stretch/>
        </p:blipFill>
        <p:spPr>
          <a:xfrm>
            <a:off x="5495425" y="1362125"/>
            <a:ext cx="1183544" cy="1532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file_image1.jpg" id="75" name="Shape 7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67449" y="1387462"/>
            <a:ext cx="1464851" cy="145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Prototype Schematic</a:t>
            </a:r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LM1084 voltage regulator: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Vout = 1.25(1+R2/R1) = 3V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R4 = 10K ohms, C1 = 10uF, C2= 100nF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Components used for the setup of the VEML6030 sensor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VLMS1500 LED is placed across the sensor</a:t>
            </a:r>
          </a:p>
        </p:txBody>
      </p:sp>
      <p:pic>
        <p:nvPicPr>
          <p:cNvPr descr="Multisim(Design3)_Image.png"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100" y="998925"/>
            <a:ext cx="5719498" cy="3570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2806175" y="1815950"/>
            <a:ext cx="36144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/>
              <a:t>CONCLUSION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2689350" y="-39225"/>
            <a:ext cx="3621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Demo : Proof of concept </a:t>
            </a:r>
          </a:p>
        </p:txBody>
      </p:sp>
      <p:sp>
        <p:nvSpPr>
          <p:cNvPr descr="The final result has a small margin error.  It's good enough for the proof of concept" id="248" name="Shape 248" title="Tit-Bit final demo proof of concept">
            <a:hlinkClick r:id="rId3"/>
          </p:cNvPr>
          <p:cNvSpPr/>
          <p:nvPr/>
        </p:nvSpPr>
        <p:spPr>
          <a:xfrm>
            <a:off x="1579225" y="628949"/>
            <a:ext cx="5809075" cy="4356774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235500" y="216425"/>
            <a:ext cx="2496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Stakeholders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6399" y="1006299"/>
            <a:ext cx="1587065" cy="248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 rotWithShape="1">
          <a:blip r:embed="rId4">
            <a:alphaModFix/>
          </a:blip>
          <a:srcRect b="0" l="1839" r="3356" t="0"/>
          <a:stretch/>
        </p:blipFill>
        <p:spPr>
          <a:xfrm>
            <a:off x="5660850" y="1006300"/>
            <a:ext cx="1660500" cy="248874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1115950" y="3495050"/>
            <a:ext cx="2356200" cy="15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Client : </a:t>
            </a:r>
          </a:p>
          <a:p>
            <a:pPr lvl="0" rtl="0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David Whitaker Entrepreneur &amp; Investor</a:t>
            </a:r>
          </a:p>
          <a:p>
            <a:pPr lvl="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   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84" name="Shape 84"/>
          <p:cNvSpPr txBox="1"/>
          <p:nvPr/>
        </p:nvSpPr>
        <p:spPr>
          <a:xfrm>
            <a:off x="5459350" y="3495050"/>
            <a:ext cx="2356200" cy="15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Advisor :</a:t>
            </a:r>
          </a:p>
          <a:p>
            <a:pPr lvl="0" rtl="0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Dr Pandey Santosh PHD Electrical engineering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Problem Statement  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This device is not a medical device but rather a device to complement the breastfeeding experience of a mother. Mothers currently do not know the exact quantity of milk their babies drink when breastfeeding. The </a:t>
            </a:r>
            <a:r>
              <a:rPr b="1" lang="en">
                <a:solidFill>
                  <a:srgbClr val="FFFFFF"/>
                </a:solidFill>
              </a:rPr>
              <a:t>Titbit</a:t>
            </a:r>
            <a:r>
              <a:rPr lang="en">
                <a:solidFill>
                  <a:srgbClr val="FFFFFF"/>
                </a:solidFill>
              </a:rPr>
              <a:t> is a breast milk flow meter that will help mothers track the volume of milk they feed their babies in real time. Along with the breast flow meter, we are also building a mobile App in which the data will be sent to real time and display the statistic and volume of milk to the mother.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  </a:t>
            </a:r>
            <a:br>
              <a:rPr lang="en">
                <a:solidFill>
                  <a:srgbClr val="FFFFFF"/>
                </a:solidFill>
              </a:rPr>
            </a:br>
          </a:p>
        </p:txBody>
      </p:sp>
      <p:sp>
        <p:nvSpPr>
          <p:cNvPr id="91" name="Shape 91"/>
          <p:cNvSpPr txBox="1"/>
          <p:nvPr/>
        </p:nvSpPr>
        <p:spPr>
          <a:xfrm>
            <a:off x="8415900" y="4727325"/>
            <a:ext cx="416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235500" y="64025"/>
            <a:ext cx="35391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Conceptual Sketch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81000" y="636725"/>
            <a:ext cx="3598200" cy="3886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1035640" y="759988"/>
            <a:ext cx="1836000" cy="429899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1427787" y="782075"/>
            <a:ext cx="1199400" cy="3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abin Condensed"/>
                <a:ea typeface="Cabin Condensed"/>
                <a:cs typeface="Cabin Condensed"/>
                <a:sym typeface="Cabin Condensed"/>
              </a:rPr>
              <a:t> Hardware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401" y="1492181"/>
            <a:ext cx="1836176" cy="136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/>
          <p:nvPr/>
        </p:nvSpPr>
        <p:spPr>
          <a:xfrm>
            <a:off x="819464" y="3129339"/>
            <a:ext cx="230700" cy="1545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819464" y="3424174"/>
            <a:ext cx="230700" cy="154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819464" y="3666620"/>
            <a:ext cx="230700" cy="1545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/>
        </p:nvSpPr>
        <p:spPr>
          <a:xfrm rot="-2177755">
            <a:off x="2381176" y="2489894"/>
            <a:ext cx="131766" cy="91127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 txBox="1"/>
          <p:nvPr/>
        </p:nvSpPr>
        <p:spPr>
          <a:xfrm>
            <a:off x="1153959" y="2980174"/>
            <a:ext cx="830399" cy="1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abin Condensed"/>
                <a:ea typeface="Cabin Condensed"/>
                <a:cs typeface="Cabin Condensed"/>
                <a:sym typeface="Cabin Condensed"/>
              </a:rPr>
              <a:t>LEDs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1153959" y="3264126"/>
            <a:ext cx="830399" cy="1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abin Condensed"/>
                <a:ea typeface="Cabin Condensed"/>
                <a:cs typeface="Cabin Condensed"/>
                <a:sym typeface="Cabin Condensed"/>
              </a:rPr>
              <a:t>Sensors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1153959" y="3508039"/>
            <a:ext cx="968999" cy="1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abin Condensed"/>
                <a:ea typeface="Cabin Condensed"/>
                <a:cs typeface="Cabin Condensed"/>
                <a:sym typeface="Cabin Condensed"/>
              </a:rPr>
              <a:t>Bluetooth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8373214" y="4719845"/>
            <a:ext cx="4410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09" name="Shape 109"/>
          <p:cNvSpPr/>
          <p:nvPr/>
        </p:nvSpPr>
        <p:spPr>
          <a:xfrm>
            <a:off x="4158300" y="636725"/>
            <a:ext cx="4985400" cy="4119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7933" y="710545"/>
            <a:ext cx="4966256" cy="4038066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11" name="Shape 111"/>
          <p:cNvSpPr txBox="1"/>
          <p:nvPr/>
        </p:nvSpPr>
        <p:spPr>
          <a:xfrm>
            <a:off x="6178922" y="636725"/>
            <a:ext cx="988800" cy="3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Software</a:t>
            </a:r>
          </a:p>
        </p:txBody>
      </p:sp>
      <p:sp>
        <p:nvSpPr>
          <p:cNvPr id="112" name="Shape 112"/>
          <p:cNvSpPr/>
          <p:nvPr/>
        </p:nvSpPr>
        <p:spPr>
          <a:xfrm>
            <a:off x="5998398" y="690976"/>
            <a:ext cx="1305299" cy="3149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Functional Requirements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-Hardware:</a:t>
            </a:r>
          </a:p>
          <a:p>
            <a:pPr indent="-330200" lvl="0" marL="457200" rtl="0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Clr>
                <a:srgbClr val="FFFFFF"/>
              </a:buClr>
              <a:buSzPct val="100000"/>
              <a:buChar char="●"/>
            </a:pPr>
            <a:r>
              <a:rPr lang="en" sz="1600">
                <a:solidFill>
                  <a:srgbClr val="FFFFFF"/>
                </a:solidFill>
              </a:rPr>
              <a:t>The device shall detect &amp; measure flow of milk real time </a:t>
            </a:r>
          </a:p>
          <a:p>
            <a:pPr indent="-330200" lvl="0" marL="457200" rtl="0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Clr>
                <a:srgbClr val="FFFFFF"/>
              </a:buClr>
              <a:buSzPct val="100000"/>
              <a:buChar char="●"/>
            </a:pPr>
            <a:r>
              <a:rPr lang="en" sz="1600">
                <a:solidFill>
                  <a:srgbClr val="FFFFFF"/>
                </a:solidFill>
              </a:rPr>
              <a:t>The device shall be battery powered</a:t>
            </a:r>
          </a:p>
          <a:p>
            <a:pPr indent="-330200" lvl="0" marL="457200" rtl="0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Clr>
                <a:srgbClr val="FFFFFF"/>
              </a:buClr>
              <a:buSzPct val="100000"/>
              <a:buChar char="●"/>
            </a:pPr>
            <a:r>
              <a:rPr lang="en" sz="1600">
                <a:solidFill>
                  <a:srgbClr val="FFFFFF"/>
                </a:solidFill>
              </a:rPr>
              <a:t>The device shall communicate with bluetooth with a mobile application </a:t>
            </a:r>
          </a:p>
          <a:p>
            <a:pPr lvl="0" rtl="0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-Software:</a:t>
            </a:r>
          </a:p>
          <a:p>
            <a:pPr indent="-330200" lvl="0" marL="457200" rtl="0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Clr>
                <a:srgbClr val="FFFFFF"/>
              </a:buClr>
              <a:buSzPct val="100000"/>
              <a:buChar char="●"/>
            </a:pPr>
            <a:r>
              <a:rPr lang="en" sz="1600">
                <a:solidFill>
                  <a:srgbClr val="FFFFFF"/>
                </a:solidFill>
              </a:rPr>
              <a:t>The Mobile Application shall  receive data over bluetooth</a:t>
            </a:r>
          </a:p>
          <a:p>
            <a:pPr indent="-330200" lvl="0" marL="457200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Clr>
                <a:srgbClr val="FFFFFF"/>
              </a:buClr>
              <a:buSzPct val="100000"/>
              <a:buChar char="●"/>
            </a:pPr>
            <a:r>
              <a:rPr lang="en" sz="1600">
                <a:solidFill>
                  <a:srgbClr val="FFFFFF"/>
                </a:solidFill>
              </a:rPr>
              <a:t>The user shall be able to view real time volume in </a:t>
            </a:r>
            <a:r>
              <a:rPr lang="en" sz="1600">
                <a:solidFill>
                  <a:srgbClr val="FFFFFF"/>
                </a:solidFill>
              </a:rPr>
              <a:t>milliliters</a:t>
            </a:r>
            <a:r>
              <a:rPr lang="en" sz="1600">
                <a:solidFill>
                  <a:srgbClr val="FFFFFF"/>
                </a:solidFill>
              </a:rPr>
              <a:t> </a:t>
            </a:r>
          </a:p>
          <a:p>
            <a:pPr lvl="0" rtl="0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8415900" y="4727325"/>
            <a:ext cx="416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Technical/Other Constraints/Considerations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FaceBook integration will not properly work until the app is on the Google Play Store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The app only works with android devices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Safety Risks for baby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8415900" y="4727325"/>
            <a:ext cx="416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235500" y="368825"/>
            <a:ext cx="88323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Market survey – articulate what makes your project unique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11700" y="143255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Our project is unique because it provides real-time data of how much breast milk a mother has fed her child. 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Very mother friendly and comfortable design . Medela nipple is popular worldwide. 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Has minimal steps and is easy to use. The mother will not feel too much of a burden when using the device. 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Enhance and prolong the breastfeeding experience. </a:t>
            </a:r>
          </a:p>
        </p:txBody>
      </p:sp>
      <p:pic>
        <p:nvPicPr>
          <p:cNvPr descr="nipple shield.jpg"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0399" y="3088374"/>
            <a:ext cx="3034200" cy="191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4313600" y="4671950"/>
            <a:ext cx="416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Potential Risks &amp; Mitigation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Our biggest fear right now will be making sure the product and parts are 100% safe for the baby and free of any potential choking hazard. </a:t>
            </a:r>
          </a:p>
          <a:p>
            <a:pPr indent="-228600" lvl="0" marL="45720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Huge differences in the size of the potential mother’s breast and nipples. A lot of women may have different shapes of nipples that do not fit the typical Medela nipple shield sizes. 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8415900" y="4727325"/>
            <a:ext cx="416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